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6" r:id="rId1"/>
  </p:sldMasterIdLst>
  <p:notesMasterIdLst>
    <p:notesMasterId r:id="rId28"/>
  </p:notesMasterIdLst>
  <p:sldIdLst>
    <p:sldId id="256" r:id="rId2"/>
    <p:sldId id="257" r:id="rId3"/>
    <p:sldId id="281" r:id="rId4"/>
    <p:sldId id="277" r:id="rId5"/>
    <p:sldId id="275" r:id="rId6"/>
    <p:sldId id="276" r:id="rId7"/>
    <p:sldId id="282" r:id="rId8"/>
    <p:sldId id="261" r:id="rId9"/>
    <p:sldId id="278" r:id="rId10"/>
    <p:sldId id="266" r:id="rId11"/>
    <p:sldId id="268" r:id="rId12"/>
    <p:sldId id="267" r:id="rId13"/>
    <p:sldId id="269" r:id="rId14"/>
    <p:sldId id="260" r:id="rId15"/>
    <p:sldId id="274" r:id="rId16"/>
    <p:sldId id="279" r:id="rId17"/>
    <p:sldId id="280" r:id="rId18"/>
    <p:sldId id="270" r:id="rId19"/>
    <p:sldId id="271" r:id="rId20"/>
    <p:sldId id="272" r:id="rId21"/>
    <p:sldId id="273" r:id="rId22"/>
    <p:sldId id="258" r:id="rId23"/>
    <p:sldId id="262" r:id="rId24"/>
    <p:sldId id="263" r:id="rId25"/>
    <p:sldId id="265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C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1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FC7C9-460B-40A3-B7B8-C5204134D5F6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1AF37-E0ED-4C1D-B72E-28C0EDD2C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6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1AF37-E0ED-4C1D-B72E-28C0EDD2CB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1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Powerline control signals</a:t>
            </a:r>
          </a:p>
          <a:p>
            <a:r>
              <a:rPr lang="en-US" dirty="0"/>
              <a:t>20 bits / sec</a:t>
            </a:r>
          </a:p>
          <a:p>
            <a:r>
              <a:rPr lang="en-US" dirty="0"/>
              <a:t>Signal loss / leakage</a:t>
            </a:r>
          </a:p>
          <a:p>
            <a:r>
              <a:rPr lang="en-US" dirty="0"/>
              <a:t>Invented 1975 / Available 1978 at Radio Shack and Sears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1AF37-E0ED-4C1D-B72E-28C0EDD2CB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9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1AF37-E0ED-4C1D-B72E-28C0EDD2CB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1AF37-E0ED-4C1D-B72E-28C0EDD2CB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1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1AF37-E0ED-4C1D-B72E-28C0EDD2CB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43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81AF37-E0ED-4C1D-B72E-28C0EDD2CB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47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2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96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9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0341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3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53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49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5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1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8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7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3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9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1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28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5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webp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webp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openxmlformats.org/officeDocument/2006/relationships/image" Target="../media/image25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ebp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22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2EDD586-8886-4D03-B96D-3C4665C47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</a:blip>
          <a:srcRect t="19076" b="246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30FA2-0477-40D4-B601-AE6A602F8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en-US" dirty="0"/>
              <a:t>Automate all the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3B9274-C2E0-416A-887A-D93F57A36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07961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25934-0DAF-40A3-9D4A-6CC7134E109F}"/>
              </a:ext>
            </a:extLst>
          </p:cNvPr>
          <p:cNvSpPr txBox="1"/>
          <p:nvPr/>
        </p:nvSpPr>
        <p:spPr>
          <a:xfrm>
            <a:off x="3393583" y="1300766"/>
            <a:ext cx="561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Enough light for highly detailed 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Dimmable lights in case the lighting is uncomfortably bright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Integrate with the existing home automation system</a:t>
            </a:r>
          </a:p>
        </p:txBody>
      </p:sp>
    </p:spTree>
    <p:extLst>
      <p:ext uri="{BB962C8B-B14F-4D97-AF65-F5344CB8AC3E}">
        <p14:creationId xmlns:p14="http://schemas.microsoft.com/office/powerpoint/2010/main" val="3984662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07961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25934-0DAF-40A3-9D4A-6CC7134E109F}"/>
              </a:ext>
            </a:extLst>
          </p:cNvPr>
          <p:cNvSpPr txBox="1"/>
          <p:nvPr/>
        </p:nvSpPr>
        <p:spPr>
          <a:xfrm>
            <a:off x="3048001" y="1204179"/>
            <a:ext cx="6326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#1 - Enough light for the expected 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822EF-D000-4F8D-ADE6-DB7860032979}"/>
              </a:ext>
            </a:extLst>
          </p:cNvPr>
          <p:cNvSpPr txBox="1"/>
          <p:nvPr/>
        </p:nvSpPr>
        <p:spPr>
          <a:xfrm>
            <a:off x="3387144" y="1976907"/>
            <a:ext cx="5686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about other people’s shop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Lumens, Foot Candles, and Lux oh 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Decided that 100-150 lumens per sq ft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23 Lights @ 5,720 lumens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Total of 131,560 lumens over 800 sq 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in ~ 165 lumens per sq 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0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07961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25934-0DAF-40A3-9D4A-6CC7134E109F}"/>
              </a:ext>
            </a:extLst>
          </p:cNvPr>
          <p:cNvSpPr txBox="1"/>
          <p:nvPr/>
        </p:nvSpPr>
        <p:spPr>
          <a:xfrm>
            <a:off x="3059163" y="1157649"/>
            <a:ext cx="6326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#2 - Dimmable lights in case the lighting is uncomfortably bright</a:t>
            </a:r>
          </a:p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822EF-D000-4F8D-ADE6-DB7860032979}"/>
              </a:ext>
            </a:extLst>
          </p:cNvPr>
          <p:cNvSpPr txBox="1"/>
          <p:nvPr/>
        </p:nvSpPr>
        <p:spPr>
          <a:xfrm>
            <a:off x="3379531" y="2158376"/>
            <a:ext cx="5686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 dimming can cause flickering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commercial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Decided on 0-10v dimmable 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3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27280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625934-0DAF-40A3-9D4A-6CC7134E109F}"/>
              </a:ext>
            </a:extLst>
          </p:cNvPr>
          <p:cNvSpPr txBox="1"/>
          <p:nvPr/>
        </p:nvSpPr>
        <p:spPr>
          <a:xfrm>
            <a:off x="3059163" y="1157649"/>
            <a:ext cx="6326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#3 - Integrate with the existing home automation system</a:t>
            </a:r>
          </a:p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822EF-D000-4F8D-ADE6-DB7860032979}"/>
              </a:ext>
            </a:extLst>
          </p:cNvPr>
          <p:cNvSpPr txBox="1"/>
          <p:nvPr/>
        </p:nvSpPr>
        <p:spPr>
          <a:xfrm>
            <a:off x="3379531" y="2158376"/>
            <a:ext cx="5686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Qubino</a:t>
            </a:r>
            <a:r>
              <a:rPr lang="en-US" dirty="0"/>
              <a:t> 0-10v Z-Wave Dimmer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Roll my own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C385B50E-BFC6-4214-8CDD-1DAD3F47D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31" y="3696126"/>
            <a:ext cx="2407901" cy="1610017"/>
          </a:xfrm>
          <a:prstGeom prst="rect">
            <a:avLst/>
          </a:prstGeom>
        </p:spPr>
      </p:pic>
      <p:pic>
        <p:nvPicPr>
          <p:cNvPr id="8" name="Picture 7" descr="A picture containing rack, cable, connector&#10;&#10;Description automatically generated">
            <a:extLst>
              <a:ext uri="{FF2B5EF4-FFF2-40B4-BE49-F238E27FC236}">
                <a16:creationId xmlns:a16="http://schemas.microsoft.com/office/drawing/2014/main" id="{A55CABA8-3B53-4A7A-BF30-A32D3B3FF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08" y="3830903"/>
            <a:ext cx="24384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0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F1A047-83B4-48DB-8A66-80D89ED6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18075" y="409945"/>
            <a:ext cx="9001462" cy="796589"/>
          </a:xfrm>
        </p:spPr>
        <p:txBody>
          <a:bodyPr/>
          <a:lstStyle/>
          <a:p>
            <a:r>
              <a:rPr lang="en-US" dirty="0"/>
              <a:t>The Parts</a:t>
            </a:r>
          </a:p>
        </p:txBody>
      </p:sp>
      <p:pic>
        <p:nvPicPr>
          <p:cNvPr id="9" name="Picture 8" descr="A picture containing sitting, white, box, container&#10;&#10;Description automatically generated">
            <a:extLst>
              <a:ext uri="{FF2B5EF4-FFF2-40B4-BE49-F238E27FC236}">
                <a16:creationId xmlns:a16="http://schemas.microsoft.com/office/drawing/2014/main" id="{40449232-1887-4215-9B86-996D0CBFF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85" y="1798143"/>
            <a:ext cx="3875683" cy="2909147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837BFCC-1211-42A2-A3E4-3F850F01D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65" y="1517225"/>
            <a:ext cx="2431628" cy="2431628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5C4E1F2C-99D2-4824-82DB-01457F5A6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70" y="3698874"/>
            <a:ext cx="3211379" cy="2299547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CB81C558-326F-4765-AC17-2E928F2FF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08" y="2224368"/>
            <a:ext cx="1177368" cy="1026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97E380-617A-467D-80E4-1F4FA0C8C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35" y="3562935"/>
            <a:ext cx="1254642" cy="1285713"/>
          </a:xfrm>
          <a:prstGeom prst="rect">
            <a:avLst/>
          </a:prstGeom>
        </p:spPr>
      </p:pic>
      <p:pic>
        <p:nvPicPr>
          <p:cNvPr id="23" name="Picture 22" descr="A model of a space ship&#10;&#10;Description automatically generated with medium confidence">
            <a:extLst>
              <a:ext uri="{FF2B5EF4-FFF2-40B4-BE49-F238E27FC236}">
                <a16:creationId xmlns:a16="http://schemas.microsoft.com/office/drawing/2014/main" id="{2AD61F13-306D-4F79-A7E1-82BBD04947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90" y="3058897"/>
            <a:ext cx="1673134" cy="1673134"/>
          </a:xfrm>
          <a:prstGeom prst="rect">
            <a:avLst/>
          </a:prstGeom>
        </p:spPr>
      </p:pic>
      <p:pic>
        <p:nvPicPr>
          <p:cNvPr id="25" name="Picture 24" descr="A picture containing electronics, connector, adapter&#10;&#10;Description automatically generated">
            <a:extLst>
              <a:ext uri="{FF2B5EF4-FFF2-40B4-BE49-F238E27FC236}">
                <a16:creationId xmlns:a16="http://schemas.microsoft.com/office/drawing/2014/main" id="{803EBC96-4A0A-418C-8884-344CF65336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41" y="4742364"/>
            <a:ext cx="2153301" cy="1784773"/>
          </a:xfrm>
          <a:prstGeom prst="rect">
            <a:avLst/>
          </a:prstGeom>
        </p:spPr>
      </p:pic>
      <p:pic>
        <p:nvPicPr>
          <p:cNvPr id="29" name="Picture 28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01E3FC22-771D-43F2-BDCD-1CF39A1319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51" y="4802014"/>
            <a:ext cx="1935907" cy="1517225"/>
          </a:xfrm>
          <a:prstGeom prst="rect">
            <a:avLst/>
          </a:prstGeom>
        </p:spPr>
      </p:pic>
      <p:pic>
        <p:nvPicPr>
          <p:cNvPr id="31" name="Picture 30" descr="Calendar&#10;&#10;Description automatically generated">
            <a:extLst>
              <a:ext uri="{FF2B5EF4-FFF2-40B4-BE49-F238E27FC236}">
                <a16:creationId xmlns:a16="http://schemas.microsoft.com/office/drawing/2014/main" id="{891DBA09-85FC-4485-9BF6-02CBD910EA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41" y="2224368"/>
            <a:ext cx="1140960" cy="1268584"/>
          </a:xfrm>
          <a:prstGeom prst="rect">
            <a:avLst/>
          </a:prstGeom>
        </p:spPr>
      </p:pic>
      <p:pic>
        <p:nvPicPr>
          <p:cNvPr id="37" name="Picture 3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414FDCFE-973B-46FF-B53D-7EB40FB49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58" y="4371185"/>
            <a:ext cx="1784773" cy="1784773"/>
          </a:xfrm>
          <a:prstGeom prst="rect">
            <a:avLst/>
          </a:prstGeom>
        </p:spPr>
      </p:pic>
      <p:pic>
        <p:nvPicPr>
          <p:cNvPr id="33" name="Picture 3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8109ACF-C74D-47B9-9AE5-093BE49A60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07" y="4503492"/>
            <a:ext cx="477745" cy="4777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9E2286-B273-4E4B-BCF5-04FECCF498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16" y="694721"/>
            <a:ext cx="3866389" cy="15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4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F1A047-83B4-48DB-8A66-80D89ED6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659" y="369491"/>
            <a:ext cx="9001462" cy="796589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pic>
        <p:nvPicPr>
          <p:cNvPr id="6" name="Picture 5" descr="A picture containing arrow&#10;&#10;Description automatically generated">
            <a:extLst>
              <a:ext uri="{FF2B5EF4-FFF2-40B4-BE49-F238E27FC236}">
                <a16:creationId xmlns:a16="http://schemas.microsoft.com/office/drawing/2014/main" id="{603E3490-9714-4930-893A-C29F567F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24" y="1566642"/>
            <a:ext cx="2949978" cy="1564009"/>
          </a:xfrm>
          <a:prstGeom prst="rect">
            <a:avLst/>
          </a:prstGeom>
        </p:spPr>
      </p:pic>
      <p:pic>
        <p:nvPicPr>
          <p:cNvPr id="8" name="Picture 7" descr="A picture containing microscope&#10;&#10;Description automatically generated">
            <a:extLst>
              <a:ext uri="{FF2B5EF4-FFF2-40B4-BE49-F238E27FC236}">
                <a16:creationId xmlns:a16="http://schemas.microsoft.com/office/drawing/2014/main" id="{EE39D3E5-5918-4E3E-A7D7-029C4A596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49" y="677554"/>
            <a:ext cx="2949978" cy="294997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9FD43B6-70B4-4B42-9BF1-82BABC78B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197" y="3740895"/>
            <a:ext cx="2336174" cy="2336174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709BB6A5-6B5F-4511-85CC-ED07DA6AB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08" y="2260912"/>
            <a:ext cx="2553361" cy="1739477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3BFAA731-9891-4B21-8727-0735B94B6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75" y="4037321"/>
            <a:ext cx="2143125" cy="2143125"/>
          </a:xfrm>
          <a:prstGeom prst="rect">
            <a:avLst/>
          </a:prstGeom>
        </p:spPr>
      </p:pic>
      <p:pic>
        <p:nvPicPr>
          <p:cNvPr id="38" name="Picture 37" descr="A picture containing icon&#10;&#10;Description automatically generated">
            <a:extLst>
              <a:ext uri="{FF2B5EF4-FFF2-40B4-BE49-F238E27FC236}">
                <a16:creationId xmlns:a16="http://schemas.microsoft.com/office/drawing/2014/main" id="{6F715745-897A-4EDC-8C8E-E0FB9A785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28" y="4908982"/>
            <a:ext cx="3410120" cy="7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6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695E-D7DF-4A27-858D-3AA46E07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5036DD-6CFC-4D79-BCBE-4278501A5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680" y="1581432"/>
            <a:ext cx="6898152" cy="3695136"/>
          </a:xfrm>
        </p:spPr>
        <p:txBody>
          <a:bodyPr>
            <a:normAutofit/>
          </a:bodyPr>
          <a:lstStyle/>
          <a:p>
            <a:r>
              <a:rPr lang="en-US" dirty="0"/>
              <a:t>Used Arduino running on an ESP32 micro</a:t>
            </a:r>
          </a:p>
          <a:p>
            <a:r>
              <a:rPr lang="en-US" dirty="0"/>
              <a:t>Additional libraries</a:t>
            </a:r>
          </a:p>
          <a:p>
            <a:pPr lvl="1"/>
            <a:r>
              <a:rPr lang="en-US" dirty="0" err="1"/>
              <a:t>ArduinoOTA</a:t>
            </a:r>
            <a:r>
              <a:rPr lang="en-US" dirty="0"/>
              <a:t> – Provides OTA update support</a:t>
            </a:r>
          </a:p>
          <a:p>
            <a:pPr lvl="1"/>
            <a:r>
              <a:rPr lang="en-US" dirty="0" err="1"/>
              <a:t>PubSubClient</a:t>
            </a:r>
            <a:r>
              <a:rPr lang="en-US" dirty="0"/>
              <a:t> – Provides MQTT support</a:t>
            </a:r>
          </a:p>
          <a:p>
            <a:pPr lvl="1"/>
            <a:r>
              <a:rPr lang="en-US" dirty="0" err="1"/>
              <a:t>ArduinoJson</a:t>
            </a:r>
            <a:r>
              <a:rPr lang="en-US" dirty="0"/>
              <a:t> – Provides JSON parsing</a:t>
            </a:r>
          </a:p>
          <a:p>
            <a:pPr lvl="1"/>
            <a:r>
              <a:rPr lang="en-US" dirty="0"/>
              <a:t>MCP41HVX1 – Provides control over digital pots</a:t>
            </a:r>
          </a:p>
          <a:p>
            <a:r>
              <a:rPr lang="en-US" dirty="0"/>
              <a:t>Less than 250 lines of code</a:t>
            </a:r>
          </a:p>
          <a:p>
            <a:r>
              <a:rPr lang="en-US" dirty="0"/>
              <a:t>Less than 250 bugs (so far)</a:t>
            </a:r>
          </a:p>
          <a:p>
            <a:pPr lvl="1"/>
            <a:endParaRPr lang="en-US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ED16FA1-D356-4B9F-91B9-66F9CDAE4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0" y="5365151"/>
            <a:ext cx="1397544" cy="952077"/>
          </a:xfrm>
          <a:prstGeom prst="rect">
            <a:avLst/>
          </a:prstGeom>
        </p:spPr>
      </p:pic>
      <p:pic>
        <p:nvPicPr>
          <p:cNvPr id="15" name="Picture 14" descr="A model of a space ship&#10;&#10;Description automatically generated with medium confidence">
            <a:extLst>
              <a:ext uri="{FF2B5EF4-FFF2-40B4-BE49-F238E27FC236}">
                <a16:creationId xmlns:a16="http://schemas.microsoft.com/office/drawing/2014/main" id="{0F493B4E-E0DB-4BD8-B41D-1322F552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969" y="5236047"/>
            <a:ext cx="1483783" cy="14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3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AC394F-2E70-465C-8E03-1266BE99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37" y="1767380"/>
            <a:ext cx="8220075" cy="3771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8695E-D7DF-4A27-858D-3AA46E07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6E16DB-9E0A-4642-AEC8-B15A1CACF1E4}"/>
              </a:ext>
            </a:extLst>
          </p:cNvPr>
          <p:cNvGrpSpPr/>
          <p:nvPr/>
        </p:nvGrpSpPr>
        <p:grpSpPr>
          <a:xfrm>
            <a:off x="1980637" y="1744246"/>
            <a:ext cx="8263738" cy="3771900"/>
            <a:chOff x="1980637" y="1744246"/>
            <a:chExt cx="8263738" cy="37719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6BBB69-9F7B-4881-8E4E-EF0528FDE239}"/>
                </a:ext>
              </a:extLst>
            </p:cNvPr>
            <p:cNvSpPr/>
            <p:nvPr/>
          </p:nvSpPr>
          <p:spPr>
            <a:xfrm>
              <a:off x="1980637" y="1744246"/>
              <a:ext cx="8263738" cy="37719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0DB1F1-269F-4B5F-AFDA-6F6ADB50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149" y="3333564"/>
              <a:ext cx="4943475" cy="18954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B3B5D1-96AB-4DCF-9765-010C7A002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2875" y="1744246"/>
              <a:ext cx="8191500" cy="154305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B60C30-F06C-40DB-BA75-CCE26ED27344}"/>
              </a:ext>
            </a:extLst>
          </p:cNvPr>
          <p:cNvGrpSpPr/>
          <p:nvPr/>
        </p:nvGrpSpPr>
        <p:grpSpPr>
          <a:xfrm>
            <a:off x="1947625" y="1721112"/>
            <a:ext cx="8296750" cy="3818168"/>
            <a:chOff x="1947625" y="1721112"/>
            <a:chExt cx="8296750" cy="38181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DCFD08-191B-4146-8E9D-5897970E98C2}"/>
                </a:ext>
              </a:extLst>
            </p:cNvPr>
            <p:cNvSpPr/>
            <p:nvPr/>
          </p:nvSpPr>
          <p:spPr>
            <a:xfrm>
              <a:off x="1947625" y="1721112"/>
              <a:ext cx="8296750" cy="381816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09EC44A-2101-41E8-90C6-49AF2588F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5862" y="2221860"/>
              <a:ext cx="6057900" cy="2800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81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6C736BF2-8FF2-4BE2-B92E-896345B3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4176" y="852310"/>
            <a:ext cx="6863646" cy="514773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3F1A047-83B4-48DB-8A66-80D89ED66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3812"/>
            <a:ext cx="12192000" cy="796589"/>
          </a:xfrm>
        </p:spPr>
        <p:txBody>
          <a:bodyPr/>
          <a:lstStyle/>
          <a:p>
            <a:r>
              <a:rPr lang="en-US" dirty="0"/>
              <a:t>The Results</a:t>
            </a:r>
          </a:p>
        </p:txBody>
      </p:sp>
    </p:spTree>
    <p:extLst>
      <p:ext uri="{BB962C8B-B14F-4D97-AF65-F5344CB8AC3E}">
        <p14:creationId xmlns:p14="http://schemas.microsoft.com/office/powerpoint/2010/main" val="37247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94FF3CD-CFCD-4905-9FEC-E3209D353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61893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6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C93852DE-0224-4580-B323-22D0677438E9}"/>
              </a:ext>
            </a:extLst>
          </p:cNvPr>
          <p:cNvGrpSpPr/>
          <p:nvPr/>
        </p:nvGrpSpPr>
        <p:grpSpPr>
          <a:xfrm>
            <a:off x="3027932" y="1324132"/>
            <a:ext cx="6125485" cy="3714472"/>
            <a:chOff x="4589161" y="2627787"/>
            <a:chExt cx="6125485" cy="371447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CAC774E8-D23A-4ED9-B660-CB33434AD989}"/>
                </a:ext>
              </a:extLst>
            </p:cNvPr>
            <p:cNvSpPr/>
            <p:nvPr/>
          </p:nvSpPr>
          <p:spPr>
            <a:xfrm>
              <a:off x="4589161" y="2627787"/>
              <a:ext cx="6125485" cy="371447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</a:rPr>
                <a:t>Hi, my name is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5E5F995-29AF-40B5-9D92-304BD2A250AE}"/>
                </a:ext>
              </a:extLst>
            </p:cNvPr>
            <p:cNvSpPr/>
            <p:nvPr/>
          </p:nvSpPr>
          <p:spPr>
            <a:xfrm>
              <a:off x="4702629" y="3575960"/>
              <a:ext cx="5910942" cy="22696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800" dirty="0">
                  <a:solidFill>
                    <a:schemeClr val="bg2">
                      <a:lumMod val="75000"/>
                      <a:lumOff val="25000"/>
                    </a:schemeClr>
                  </a:solidFill>
                  <a:latin typeface="Freestyle Script" panose="030804020302050B0404" pitchFamily="66" charset="0"/>
                </a:rPr>
                <a:t>Brent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240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2660CCC8-D401-4E37-98C8-B4E20485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, wall, dirty&#10;&#10;Description automatically generated">
            <a:extLst>
              <a:ext uri="{FF2B5EF4-FFF2-40B4-BE49-F238E27FC236}">
                <a16:creationId xmlns:a16="http://schemas.microsoft.com/office/drawing/2014/main" id="{C170BAE0-DE06-45F7-95E2-4165F15BD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7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stretch>
            <a:fillRect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FB9FF20-14BF-4B99-BB2F-D44D9106C88D}"/>
              </a:ext>
            </a:extLst>
          </p:cNvPr>
          <p:cNvSpPr/>
          <p:nvPr/>
        </p:nvSpPr>
        <p:spPr>
          <a:xfrm>
            <a:off x="2807497" y="1098812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picture containing building, house&#10;&#10;Description automatically generated">
            <a:extLst>
              <a:ext uri="{FF2B5EF4-FFF2-40B4-BE49-F238E27FC236}">
                <a16:creationId xmlns:a16="http://schemas.microsoft.com/office/drawing/2014/main" id="{8219A8FB-1935-4F59-BFD6-B7966F14E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76" y="1293051"/>
            <a:ext cx="6415097" cy="481773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7BAA9D-ED33-4E32-B3D6-BE2158E5D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5076" y="1307886"/>
            <a:ext cx="6415097" cy="481132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EE804E63-1769-4430-A04E-9DC233DA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6139"/>
            <a:ext cx="10353761" cy="1326321"/>
          </a:xfrm>
        </p:spPr>
        <p:txBody>
          <a:bodyPr/>
          <a:lstStyle/>
          <a:p>
            <a:r>
              <a:rPr lang="en-US" dirty="0"/>
              <a:t>The Shop</a:t>
            </a:r>
          </a:p>
        </p:txBody>
      </p:sp>
    </p:spTree>
    <p:extLst>
      <p:ext uri="{BB962C8B-B14F-4D97-AF65-F5344CB8AC3E}">
        <p14:creationId xmlns:p14="http://schemas.microsoft.com/office/powerpoint/2010/main" val="957085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stretch>
            <a:fillRect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FB9FF20-14BF-4B99-BB2F-D44D9106C88D}"/>
              </a:ext>
            </a:extLst>
          </p:cNvPr>
          <p:cNvSpPr/>
          <p:nvPr/>
        </p:nvSpPr>
        <p:spPr>
          <a:xfrm>
            <a:off x="2807497" y="1098812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F30273-798C-4296-8834-3A5DC3510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76" y="1293051"/>
            <a:ext cx="6458095" cy="481773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E2C1FF9-A82A-46C8-B596-181544A8A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9226" y="1291060"/>
            <a:ext cx="6423650" cy="4817738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EE804E63-1769-4430-A04E-9DC233DA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6139"/>
            <a:ext cx="10353761" cy="1326321"/>
          </a:xfrm>
        </p:spPr>
        <p:txBody>
          <a:bodyPr/>
          <a:lstStyle/>
          <a:p>
            <a:r>
              <a:rPr lang="en-US" dirty="0"/>
              <a:t>The Shop</a:t>
            </a:r>
          </a:p>
        </p:txBody>
      </p:sp>
    </p:spTree>
    <p:extLst>
      <p:ext uri="{BB962C8B-B14F-4D97-AF65-F5344CB8AC3E}">
        <p14:creationId xmlns:p14="http://schemas.microsoft.com/office/powerpoint/2010/main" val="396588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stretch>
            <a:fillRect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FB9FF20-14BF-4B99-BB2F-D44D9106C88D}"/>
              </a:ext>
            </a:extLst>
          </p:cNvPr>
          <p:cNvSpPr/>
          <p:nvPr/>
        </p:nvSpPr>
        <p:spPr>
          <a:xfrm>
            <a:off x="2807497" y="1098812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C06707C-AA67-440A-B885-40802268F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76" y="1295916"/>
            <a:ext cx="6440827" cy="4817739"/>
          </a:xfrm>
          <a:prstGeom prst="rect">
            <a:avLst/>
          </a:prstGeom>
        </p:spPr>
      </p:pic>
      <p:pic>
        <p:nvPicPr>
          <p:cNvPr id="46" name="Picture 45" descr="A picture containing wall, indoor, bathroom, room&#10;&#10;Description automatically generated">
            <a:extLst>
              <a:ext uri="{FF2B5EF4-FFF2-40B4-BE49-F238E27FC236}">
                <a16:creationId xmlns:a16="http://schemas.microsoft.com/office/drawing/2014/main" id="{E002F674-3C2F-4690-B8CC-CF77FD15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85075" y="1293051"/>
            <a:ext cx="6423649" cy="481773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EE804E63-1769-4430-A04E-9DC233DA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6139"/>
            <a:ext cx="10353761" cy="1326321"/>
          </a:xfrm>
        </p:spPr>
        <p:txBody>
          <a:bodyPr/>
          <a:lstStyle/>
          <a:p>
            <a:r>
              <a:rPr lang="en-US" dirty="0"/>
              <a:t>The Shop</a:t>
            </a:r>
          </a:p>
        </p:txBody>
      </p:sp>
    </p:spTree>
    <p:extLst>
      <p:ext uri="{BB962C8B-B14F-4D97-AF65-F5344CB8AC3E}">
        <p14:creationId xmlns:p14="http://schemas.microsoft.com/office/powerpoint/2010/main" val="28051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lum/>
          </a:blip>
          <a:srcRect/>
          <a:stretch>
            <a:fillRect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FB9FF20-14BF-4B99-BB2F-D44D9106C88D}"/>
              </a:ext>
            </a:extLst>
          </p:cNvPr>
          <p:cNvSpPr/>
          <p:nvPr/>
        </p:nvSpPr>
        <p:spPr>
          <a:xfrm>
            <a:off x="2807497" y="1098812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E804E63-1769-4430-A04E-9DC233DA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6139"/>
            <a:ext cx="10353761" cy="1326321"/>
          </a:xfrm>
        </p:spPr>
        <p:txBody>
          <a:bodyPr/>
          <a:lstStyle/>
          <a:p>
            <a:r>
              <a:rPr lang="en-US" dirty="0"/>
              <a:t>The Shop</a:t>
            </a:r>
          </a:p>
        </p:txBody>
      </p:sp>
      <p:pic>
        <p:nvPicPr>
          <p:cNvPr id="2" name="20210711_183117_1">
            <a:hlinkClick r:id="" action="ppaction://media"/>
            <a:extLst>
              <a:ext uri="{FF2B5EF4-FFF2-40B4-BE49-F238E27FC236}">
                <a16:creationId xmlns:a16="http://schemas.microsoft.com/office/drawing/2014/main" id="{91A58EC1-6E62-413F-A59B-C916CA1BA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4314" y="1942233"/>
            <a:ext cx="6636967" cy="37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B703-5EEE-431D-B045-895FA04F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F4DFA-8725-48A2-9493-18D2BAB89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561"/>
            <a:ext cx="10353762" cy="35116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Slides can be found on GitHub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accent6"/>
                </a:solidFill>
              </a:rPr>
              <a:t>https://github.com/brentestewart</a:t>
            </a:r>
            <a:endParaRPr lang="en-US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brent@alienarc.com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Twitter - @brentestewart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Instagram - @makingofbrent</a:t>
            </a:r>
          </a:p>
        </p:txBody>
      </p:sp>
    </p:spTree>
    <p:extLst>
      <p:ext uri="{BB962C8B-B14F-4D97-AF65-F5344CB8AC3E}">
        <p14:creationId xmlns:p14="http://schemas.microsoft.com/office/powerpoint/2010/main" val="169017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2F84823A-A023-4342-A9FB-60ADECDC8ED0}"/>
              </a:ext>
            </a:extLst>
          </p:cNvPr>
          <p:cNvGrpSpPr/>
          <p:nvPr/>
        </p:nvGrpSpPr>
        <p:grpSpPr>
          <a:xfrm>
            <a:off x="2343120" y="1239363"/>
            <a:ext cx="7495110" cy="5345560"/>
            <a:chOff x="2343120" y="990551"/>
            <a:chExt cx="7495110" cy="5345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B3A3C4F-8FF5-4B42-ABA6-BA75604E64D6}"/>
                </a:ext>
              </a:extLst>
            </p:cNvPr>
            <p:cNvSpPr/>
            <p:nvPr/>
          </p:nvSpPr>
          <p:spPr>
            <a:xfrm>
              <a:off x="2343120" y="990551"/>
              <a:ext cx="7495110" cy="53455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A picture containing kitchenware&#10;&#10;Description automatically generated">
              <a:extLst>
                <a:ext uri="{FF2B5EF4-FFF2-40B4-BE49-F238E27FC236}">
                  <a16:creationId xmlns:a16="http://schemas.microsoft.com/office/drawing/2014/main" id="{5190914C-F623-4B63-8761-7BFEF7D0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513" y="1265689"/>
              <a:ext cx="2441787" cy="2441787"/>
            </a:xfrm>
            <a:prstGeom prst="rect">
              <a:avLst/>
            </a:prstGeom>
          </p:spPr>
        </p:pic>
        <p:pic>
          <p:nvPicPr>
            <p:cNvPr id="59" name="Picture 58" descr="Diagram&#10;&#10;Description automatically generated">
              <a:extLst>
                <a:ext uri="{FF2B5EF4-FFF2-40B4-BE49-F238E27FC236}">
                  <a16:creationId xmlns:a16="http://schemas.microsoft.com/office/drawing/2014/main" id="{5D5CAD79-9094-4C80-8440-DAB82A390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513" y="3796777"/>
              <a:ext cx="3906859" cy="2441787"/>
            </a:xfrm>
            <a:prstGeom prst="rect">
              <a:avLst/>
            </a:prstGeom>
          </p:spPr>
        </p:pic>
        <p:pic>
          <p:nvPicPr>
            <p:cNvPr id="61" name="Picture 60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E3E5BA34-9C41-42CF-BC39-BB978253D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510" y="4429556"/>
              <a:ext cx="1043075" cy="1483288"/>
            </a:xfrm>
            <a:prstGeom prst="rect">
              <a:avLst/>
            </a:prstGeom>
          </p:spPr>
        </p:pic>
        <p:pic>
          <p:nvPicPr>
            <p:cNvPr id="63" name="Picture 62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103E3500-4252-4F52-9011-861418B7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9476" y="2967234"/>
              <a:ext cx="1895475" cy="1438275"/>
            </a:xfrm>
            <a:prstGeom prst="rect">
              <a:avLst/>
            </a:prstGeom>
          </p:spPr>
        </p:pic>
        <p:pic>
          <p:nvPicPr>
            <p:cNvPr id="65" name="Picture 64" descr="A picture containing text, electronics, businesscard&#10;&#10;Description automatically generated">
              <a:extLst>
                <a:ext uri="{FF2B5EF4-FFF2-40B4-BE49-F238E27FC236}">
                  <a16:creationId xmlns:a16="http://schemas.microsoft.com/office/drawing/2014/main" id="{67BEF2A9-079F-4377-A3DD-73639122E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12" y="1173990"/>
              <a:ext cx="1758566" cy="1758566"/>
            </a:xfrm>
            <a:prstGeom prst="rect">
              <a:avLst/>
            </a:prstGeom>
          </p:spPr>
        </p:pic>
        <p:pic>
          <p:nvPicPr>
            <p:cNvPr id="67" name="Picture 66" descr="A blue square with white letters&#10;&#10;Description automatically generated with low confidence">
              <a:extLst>
                <a:ext uri="{FF2B5EF4-FFF2-40B4-BE49-F238E27FC236}">
                  <a16:creationId xmlns:a16="http://schemas.microsoft.com/office/drawing/2014/main" id="{05174431-7702-4708-89BB-013C3D356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580" y="2486582"/>
              <a:ext cx="1836964" cy="17145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6718A0-984D-4CAD-AE9D-60FFACE0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1831"/>
            <a:ext cx="10353761" cy="723363"/>
          </a:xfrm>
        </p:spPr>
        <p:txBody>
          <a:bodyPr/>
          <a:lstStyle/>
          <a:p>
            <a:r>
              <a:rPr lang="en-US" dirty="0"/>
              <a:t>Old School</a:t>
            </a:r>
          </a:p>
        </p:txBody>
      </p:sp>
    </p:spTree>
    <p:extLst>
      <p:ext uri="{BB962C8B-B14F-4D97-AF65-F5344CB8AC3E}">
        <p14:creationId xmlns:p14="http://schemas.microsoft.com/office/powerpoint/2010/main" val="83651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18A0-984D-4CAD-AE9D-60FFACE0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310" y="3067318"/>
            <a:ext cx="10353761" cy="723363"/>
          </a:xfrm>
        </p:spPr>
        <p:txBody>
          <a:bodyPr>
            <a:noAutofit/>
          </a:bodyPr>
          <a:lstStyle/>
          <a:p>
            <a:r>
              <a:rPr lang="en-US" sz="4400" dirty="0"/>
              <a:t>What can you do with this home automation stuff?</a:t>
            </a:r>
          </a:p>
        </p:txBody>
      </p:sp>
    </p:spTree>
    <p:extLst>
      <p:ext uri="{BB962C8B-B14F-4D97-AF65-F5344CB8AC3E}">
        <p14:creationId xmlns:p14="http://schemas.microsoft.com/office/powerpoint/2010/main" val="245422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26796EB6-A3F0-4090-9CCE-180922C2EB26}"/>
              </a:ext>
            </a:extLst>
          </p:cNvPr>
          <p:cNvSpPr/>
          <p:nvPr/>
        </p:nvSpPr>
        <p:spPr>
          <a:xfrm>
            <a:off x="772732" y="1120462"/>
            <a:ext cx="9742868" cy="52481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718A0-984D-4CAD-AE9D-60FFACE0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750" y="283929"/>
            <a:ext cx="10353761" cy="723363"/>
          </a:xfrm>
        </p:spPr>
        <p:txBody>
          <a:bodyPr/>
          <a:lstStyle/>
          <a:p>
            <a:r>
              <a:rPr lang="en-US" dirty="0"/>
              <a:t>Ecosystems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636F01-6AFB-4353-9759-AA68EE5ACB2F}"/>
              </a:ext>
            </a:extLst>
          </p:cNvPr>
          <p:cNvGrpSpPr/>
          <p:nvPr/>
        </p:nvGrpSpPr>
        <p:grpSpPr>
          <a:xfrm>
            <a:off x="3658864" y="3893627"/>
            <a:ext cx="2949095" cy="2100345"/>
            <a:chOff x="2421604" y="3744536"/>
            <a:chExt cx="3714148" cy="26452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25ED6F5-B98E-4A9C-9F8A-963147A56E38}"/>
                </a:ext>
              </a:extLst>
            </p:cNvPr>
            <p:cNvSpPr/>
            <p:nvPr/>
          </p:nvSpPr>
          <p:spPr>
            <a:xfrm>
              <a:off x="2421604" y="3744536"/>
              <a:ext cx="3702676" cy="26452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5FBDB3-16D9-4DA2-B0B4-D9EF29631312}"/>
                </a:ext>
              </a:extLst>
            </p:cNvPr>
            <p:cNvSpPr txBox="1"/>
            <p:nvPr/>
          </p:nvSpPr>
          <p:spPr>
            <a:xfrm>
              <a:off x="2421604" y="5736015"/>
              <a:ext cx="37141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Apple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CC9241-D93F-4857-B6A4-AEEC5C464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7721" y="3745806"/>
              <a:ext cx="2945786" cy="207749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CBC3BA-BD6D-47AA-B39C-1B81B92C3C94}"/>
              </a:ext>
            </a:extLst>
          </p:cNvPr>
          <p:cNvGrpSpPr/>
          <p:nvPr/>
        </p:nvGrpSpPr>
        <p:grpSpPr>
          <a:xfrm>
            <a:off x="3689797" y="1228041"/>
            <a:ext cx="2949094" cy="2104593"/>
            <a:chOff x="1693572" y="1103626"/>
            <a:chExt cx="3714148" cy="265056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CE0092-68B2-4D48-B407-F39F95FE2530}"/>
                </a:ext>
              </a:extLst>
            </p:cNvPr>
            <p:cNvSpPr/>
            <p:nvPr/>
          </p:nvSpPr>
          <p:spPr>
            <a:xfrm>
              <a:off x="1693572" y="1108976"/>
              <a:ext cx="3702676" cy="26452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9D9983-EAA0-4FC4-923A-B83907723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880" y="1103626"/>
              <a:ext cx="3687532" cy="207423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54259F-8ED5-484D-A721-004DEA12958D}"/>
                </a:ext>
              </a:extLst>
            </p:cNvPr>
            <p:cNvSpPr txBox="1"/>
            <p:nvPr/>
          </p:nvSpPr>
          <p:spPr>
            <a:xfrm>
              <a:off x="1693572" y="3113333"/>
              <a:ext cx="37141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Amazon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014B0-CF7C-4BDF-BCA9-A323513554BD}"/>
              </a:ext>
            </a:extLst>
          </p:cNvPr>
          <p:cNvSpPr/>
          <p:nvPr/>
        </p:nvSpPr>
        <p:spPr>
          <a:xfrm>
            <a:off x="7238762" y="1383285"/>
            <a:ext cx="2934052" cy="2096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8B0FCC8-7B88-4B7C-ACCA-41E564D06900}"/>
              </a:ext>
            </a:extLst>
          </p:cNvPr>
          <p:cNvGrpSpPr/>
          <p:nvPr/>
        </p:nvGrpSpPr>
        <p:grpSpPr>
          <a:xfrm>
            <a:off x="6974256" y="3584169"/>
            <a:ext cx="3198558" cy="2356574"/>
            <a:chOff x="6018038" y="3716538"/>
            <a:chExt cx="3198558" cy="235657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E85A55D-3D2B-4563-AE74-167985980849}"/>
                </a:ext>
              </a:extLst>
            </p:cNvPr>
            <p:cNvGrpSpPr/>
            <p:nvPr/>
          </p:nvGrpSpPr>
          <p:grpSpPr>
            <a:xfrm>
              <a:off x="6033658" y="3716538"/>
              <a:ext cx="3182938" cy="2356574"/>
              <a:chOff x="6562215" y="3931275"/>
              <a:chExt cx="3980323" cy="295947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34F6F8D-3F84-457A-BC11-2F036DDB01E6}"/>
                  </a:ext>
                </a:extLst>
              </p:cNvPr>
              <p:cNvSpPr/>
              <p:nvPr/>
            </p:nvSpPr>
            <p:spPr>
              <a:xfrm>
                <a:off x="6562215" y="3931275"/>
                <a:ext cx="3687532" cy="264279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DCB46F-464B-4205-9AFB-8202ABC8989D}"/>
                  </a:ext>
                </a:extLst>
              </p:cNvPr>
              <p:cNvSpPr txBox="1"/>
              <p:nvPr/>
            </p:nvSpPr>
            <p:spPr>
              <a:xfrm>
                <a:off x="6828388" y="6305973"/>
                <a:ext cx="371415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Open Source </a:t>
                </a:r>
              </a:p>
            </p:txBody>
          </p:sp>
        </p:grpSp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5BB19291-6FC9-4561-980A-F1849619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757" y="3927967"/>
              <a:ext cx="1770846" cy="1770846"/>
            </a:xfrm>
            <a:prstGeom prst="rect">
              <a:avLst/>
            </a:prstGeom>
          </p:spPr>
        </p:pic>
        <p:pic>
          <p:nvPicPr>
            <p:cNvPr id="33" name="Picture 32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52E22761-60B5-41FF-80F8-78E5CFD8B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8038" y="4818979"/>
              <a:ext cx="1731438" cy="973934"/>
            </a:xfrm>
            <a:prstGeom prst="rect">
              <a:avLst/>
            </a:prstGeom>
          </p:spPr>
        </p:pic>
        <p:pic>
          <p:nvPicPr>
            <p:cNvPr id="41" name="Picture 4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0A3054C-AE82-43D4-A697-206AFE8C3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741" y="4019105"/>
              <a:ext cx="797491" cy="190650"/>
            </a:xfrm>
            <a:prstGeom prst="rect">
              <a:avLst/>
            </a:prstGeom>
          </p:spPr>
        </p:pic>
        <p:pic>
          <p:nvPicPr>
            <p:cNvPr id="35" name="Picture 34" descr="Logo&#10;&#10;Description automatically generated">
              <a:extLst>
                <a:ext uri="{FF2B5EF4-FFF2-40B4-BE49-F238E27FC236}">
                  <a16:creationId xmlns:a16="http://schemas.microsoft.com/office/drawing/2014/main" id="{B0F32295-21F9-4F51-84CF-F1B9635F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8340" y="3814550"/>
              <a:ext cx="732116" cy="488077"/>
            </a:xfrm>
            <a:prstGeom prst="rect">
              <a:avLst/>
            </a:prstGeom>
          </p:spPr>
        </p:pic>
        <p:pic>
          <p:nvPicPr>
            <p:cNvPr id="38" name="Picture 3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108ACBF-DDEB-4191-BC4B-BAA6A4AA0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9741" y="4582295"/>
              <a:ext cx="588496" cy="137470"/>
            </a:xfrm>
            <a:prstGeom prst="rect">
              <a:avLst/>
            </a:prstGeom>
          </p:spPr>
        </p:pic>
        <p:pic>
          <p:nvPicPr>
            <p:cNvPr id="51" name="Picture 50" descr="Text&#10;&#10;Description automatically generated">
              <a:extLst>
                <a:ext uri="{FF2B5EF4-FFF2-40B4-BE49-F238E27FC236}">
                  <a16:creationId xmlns:a16="http://schemas.microsoft.com/office/drawing/2014/main" id="{3361AFC2-3C5C-4BFE-9EAF-3200AA8C2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6333" y="4604352"/>
              <a:ext cx="848000" cy="126008"/>
            </a:xfrm>
            <a:prstGeom prst="rect">
              <a:avLst/>
            </a:prstGeom>
          </p:spPr>
        </p:pic>
        <p:pic>
          <p:nvPicPr>
            <p:cNvPr id="55" name="Picture 54" descr="Logo&#10;&#10;Description automatically generated">
              <a:extLst>
                <a:ext uri="{FF2B5EF4-FFF2-40B4-BE49-F238E27FC236}">
                  <a16:creationId xmlns:a16="http://schemas.microsoft.com/office/drawing/2014/main" id="{210116C4-8A92-4CA7-8F15-58A819EDB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7402" y="5138608"/>
              <a:ext cx="517066" cy="517066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FE66B7E-511A-44EA-99D9-1134A1BF61E6}"/>
              </a:ext>
            </a:extLst>
          </p:cNvPr>
          <p:cNvGrpSpPr/>
          <p:nvPr/>
        </p:nvGrpSpPr>
        <p:grpSpPr>
          <a:xfrm>
            <a:off x="673499" y="1753148"/>
            <a:ext cx="2949094" cy="1659538"/>
            <a:chOff x="596231" y="1753148"/>
            <a:chExt cx="2949094" cy="165953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E6A6C18-0729-4888-ABF1-9C24637F3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210" y="1753148"/>
              <a:ext cx="1739136" cy="10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C11726-8897-492C-A7BA-80F75056FA6D}"/>
                </a:ext>
              </a:extLst>
            </p:cNvPr>
            <p:cNvSpPr txBox="1"/>
            <p:nvPr/>
          </p:nvSpPr>
          <p:spPr>
            <a:xfrm>
              <a:off x="596231" y="2827911"/>
              <a:ext cx="29490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SmartThings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F994B80-4992-46C9-9A9F-1C13412DE2C9}"/>
              </a:ext>
            </a:extLst>
          </p:cNvPr>
          <p:cNvGrpSpPr/>
          <p:nvPr/>
        </p:nvGrpSpPr>
        <p:grpSpPr>
          <a:xfrm>
            <a:off x="621907" y="3874261"/>
            <a:ext cx="2949095" cy="2185407"/>
            <a:chOff x="544638" y="3739038"/>
            <a:chExt cx="2949095" cy="2185407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61ECA5B-2798-4F79-BC7E-D38DFBF45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25" y="3739038"/>
              <a:ext cx="2069707" cy="1600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63FC50-36F9-404F-A1BC-2A55DC110998}"/>
                </a:ext>
              </a:extLst>
            </p:cNvPr>
            <p:cNvSpPr txBox="1"/>
            <p:nvPr/>
          </p:nvSpPr>
          <p:spPr>
            <a:xfrm>
              <a:off x="544638" y="5339670"/>
              <a:ext cx="29490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>
                  <a:solidFill>
                    <a:schemeClr val="bg1"/>
                  </a:solidFill>
                </a:rPr>
                <a:t>Hubitat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EF70EC0-4DB4-47A2-8805-876BC6318543}"/>
              </a:ext>
            </a:extLst>
          </p:cNvPr>
          <p:cNvGrpSpPr/>
          <p:nvPr/>
        </p:nvGrpSpPr>
        <p:grpSpPr>
          <a:xfrm>
            <a:off x="7253827" y="1126618"/>
            <a:ext cx="2943142" cy="2161896"/>
            <a:chOff x="7253827" y="1126618"/>
            <a:chExt cx="2943142" cy="2161896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5EDB591-1A11-483D-A2BD-0329FE17C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3171" y="1126618"/>
              <a:ext cx="1887712" cy="188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FE5457-DF2E-4F9D-938D-01A8F8F39A8F}"/>
                </a:ext>
              </a:extLst>
            </p:cNvPr>
            <p:cNvSpPr txBox="1"/>
            <p:nvPr/>
          </p:nvSpPr>
          <p:spPr>
            <a:xfrm>
              <a:off x="7253827" y="2825130"/>
              <a:ext cx="2943142" cy="46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65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718A0-984D-4CAD-AE9D-60FFACE0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1831"/>
            <a:ext cx="10353761" cy="723363"/>
          </a:xfrm>
        </p:spPr>
        <p:txBody>
          <a:bodyPr/>
          <a:lstStyle/>
          <a:p>
            <a:r>
              <a:rPr lang="en-US" dirty="0"/>
              <a:t>Open Source</a:t>
            </a:r>
          </a:p>
        </p:txBody>
      </p:sp>
      <p:pic>
        <p:nvPicPr>
          <p:cNvPr id="46" name="Picture 45" descr="A picture containing text, clipart, businesscard, sign&#10;&#10;Description automatically generated">
            <a:extLst>
              <a:ext uri="{FF2B5EF4-FFF2-40B4-BE49-F238E27FC236}">
                <a16:creationId xmlns:a16="http://schemas.microsoft.com/office/drawing/2014/main" id="{20AAB6BC-BB05-4272-9E55-CA8B81F9A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33" y="2284603"/>
            <a:ext cx="2857143" cy="266666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B3A3C4F-8FF5-4B42-ABA6-BA75604E64D6}"/>
              </a:ext>
            </a:extLst>
          </p:cNvPr>
          <p:cNvSpPr/>
          <p:nvPr/>
        </p:nvSpPr>
        <p:spPr>
          <a:xfrm>
            <a:off x="2343120" y="990551"/>
            <a:ext cx="7495110" cy="5345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BBB5DBE-422D-4FD2-8E28-2A70B6A5C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78" y="1322376"/>
            <a:ext cx="3039187" cy="459677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95B44AC0-50FD-4428-86B9-E44AE56C5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764" y="1381968"/>
            <a:ext cx="2593412" cy="605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E8FBB6-5499-4D2E-9E26-C3A4EDA3B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70" y="2059268"/>
            <a:ext cx="2502185" cy="917934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8BF984-17BF-431E-B1FC-E6F715968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16" y="3429000"/>
            <a:ext cx="1724691" cy="412309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750FE156-4E2E-4739-9F14-569630669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76" y="2241447"/>
            <a:ext cx="1910673" cy="127378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EFD4DF3-933D-4ACC-86C9-FA2577027948}"/>
              </a:ext>
            </a:extLst>
          </p:cNvPr>
          <p:cNvGrpSpPr/>
          <p:nvPr/>
        </p:nvGrpSpPr>
        <p:grpSpPr>
          <a:xfrm>
            <a:off x="5104874" y="2342580"/>
            <a:ext cx="1960933" cy="2204158"/>
            <a:chOff x="7288207" y="1229138"/>
            <a:chExt cx="1960933" cy="2204158"/>
          </a:xfrm>
        </p:grpSpPr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8D0D1EF0-02D8-4FE5-A9EC-7BB93195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207" y="1229138"/>
              <a:ext cx="1960933" cy="19609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107A01-3DF7-4659-9241-4294317D7002}"/>
                </a:ext>
              </a:extLst>
            </p:cNvPr>
            <p:cNvSpPr txBox="1"/>
            <p:nvPr/>
          </p:nvSpPr>
          <p:spPr>
            <a:xfrm>
              <a:off x="7288207" y="3063964"/>
              <a:ext cx="195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4FC0F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Home Assistant</a:t>
              </a:r>
            </a:p>
          </p:txBody>
        </p:sp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BF5346B-03F3-420A-8DFE-01D6D831A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87" y="4462956"/>
            <a:ext cx="1200608" cy="1200608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780E7CF9-BAFD-4701-BBD8-9F77F3B7D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62" y="5092957"/>
            <a:ext cx="3018090" cy="4484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CB191B-4B78-4ACB-93EE-D0F9099957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13" y="3443533"/>
            <a:ext cx="1348998" cy="1200608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CA8B60C1-9279-4D05-8E80-3BEF3DE1D4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87" y="4951270"/>
            <a:ext cx="1168609" cy="79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30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520E777-3712-4385-822E-CF64C2B8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83" y="1227441"/>
            <a:ext cx="9563947" cy="52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6E899-4444-4483-B7FE-12E82A478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58" y="1066866"/>
            <a:ext cx="9781434" cy="552278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0AB23C-F71C-4C41-891B-C25BB1230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83" y="1085481"/>
            <a:ext cx="10282798" cy="529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%20Home">
            <a:extLst>
              <a:ext uri="{FF2B5EF4-FFF2-40B4-BE49-F238E27FC236}">
                <a16:creationId xmlns:a16="http://schemas.microsoft.com/office/drawing/2014/main" id="{1E38C96D-0DD0-4680-9BA2-075B8228E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13" y="1061228"/>
            <a:ext cx="9242695" cy="55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6718A0-984D-4CAD-AE9D-60FFACE0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1831"/>
            <a:ext cx="10353761" cy="723363"/>
          </a:xfrm>
        </p:spPr>
        <p:txBody>
          <a:bodyPr/>
          <a:lstStyle/>
          <a:p>
            <a:r>
              <a:rPr lang="en-US" dirty="0"/>
              <a:t>Home Assistant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7FC16FA-72CE-449A-ADE4-C2F32D1008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93" y="337864"/>
            <a:ext cx="631295" cy="63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9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07961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 built a workshop</a:t>
            </a:r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25F09846-B448-47FA-A369-7E4190410F48}"/>
              </a:ext>
            </a:extLst>
          </p:cNvPr>
          <p:cNvSpPr txBox="1">
            <a:spLocks/>
          </p:cNvSpPr>
          <p:nvPr/>
        </p:nvSpPr>
        <p:spPr>
          <a:xfrm>
            <a:off x="3249238" y="1913703"/>
            <a:ext cx="5924282" cy="567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14" name="Subtitle 5">
            <a:extLst>
              <a:ext uri="{FF2B5EF4-FFF2-40B4-BE49-F238E27FC236}">
                <a16:creationId xmlns:a16="http://schemas.microsoft.com/office/drawing/2014/main" id="{94EF7D46-43B2-47E0-9E05-1B38D191D03C}"/>
              </a:ext>
            </a:extLst>
          </p:cNvPr>
          <p:cNvSpPr txBox="1">
            <a:spLocks/>
          </p:cNvSpPr>
          <p:nvPr/>
        </p:nvSpPr>
        <p:spPr>
          <a:xfrm>
            <a:off x="3251914" y="3769007"/>
            <a:ext cx="5924284" cy="1588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sz="2600" dirty="0"/>
          </a:p>
        </p:txBody>
      </p:sp>
      <p:sp>
        <p:nvSpPr>
          <p:cNvPr id="15" name="Subtitle 5">
            <a:extLst>
              <a:ext uri="{FF2B5EF4-FFF2-40B4-BE49-F238E27FC236}">
                <a16:creationId xmlns:a16="http://schemas.microsoft.com/office/drawing/2014/main" id="{90BC9BB3-4626-4F05-80DB-4083718CA3E4}"/>
              </a:ext>
            </a:extLst>
          </p:cNvPr>
          <p:cNvSpPr txBox="1">
            <a:spLocks/>
          </p:cNvSpPr>
          <p:nvPr/>
        </p:nvSpPr>
        <p:spPr>
          <a:xfrm>
            <a:off x="3251916" y="2814349"/>
            <a:ext cx="5924282" cy="860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17" name="Picture 16" descr="A picture containing tree, grass, outdoor, building&#10;&#10;Description automatically generated">
            <a:extLst>
              <a:ext uri="{FF2B5EF4-FFF2-40B4-BE49-F238E27FC236}">
                <a16:creationId xmlns:a16="http://schemas.microsoft.com/office/drawing/2014/main" id="{5490C40F-FC84-4EF4-A60E-BBDAA80B1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29653" y="907961"/>
            <a:ext cx="6345105" cy="46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2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E3F697-3C0B-4B0A-96EF-F874C4F3CE82}"/>
              </a:ext>
            </a:extLst>
          </p:cNvPr>
          <p:cNvSpPr/>
          <p:nvPr/>
        </p:nvSpPr>
        <p:spPr>
          <a:xfrm>
            <a:off x="2817241" y="683503"/>
            <a:ext cx="6810602" cy="542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26AA9A-432B-4FD1-8EDE-B438C1A5F753}"/>
              </a:ext>
            </a:extLst>
          </p:cNvPr>
          <p:cNvSpPr/>
          <p:nvPr/>
        </p:nvSpPr>
        <p:spPr>
          <a:xfrm>
            <a:off x="3048000" y="907961"/>
            <a:ext cx="6326759" cy="4680374"/>
          </a:xfrm>
          <a:prstGeom prst="rect">
            <a:avLst/>
          </a:prstGeom>
          <a:solidFill>
            <a:schemeClr val="bg1"/>
          </a:solidFill>
          <a:ln w="2032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3F32B-3008-42DE-86A6-190A9AACD85C}"/>
              </a:ext>
            </a:extLst>
          </p:cNvPr>
          <p:cNvSpPr txBox="1"/>
          <p:nvPr/>
        </p:nvSpPr>
        <p:spPr>
          <a:xfrm rot="20589526">
            <a:off x="6690626" y="5155015"/>
            <a:ext cx="3785432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Photo of the inside of the shop at night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4F42572-11AE-4647-8EFB-EA5F24859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0383" y="132522"/>
            <a:ext cx="1948663" cy="1875182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AFF52183-1628-4E1F-8F48-A4C4E72FE921}"/>
              </a:ext>
            </a:extLst>
          </p:cNvPr>
          <p:cNvSpPr txBox="1">
            <a:spLocks/>
          </p:cNvSpPr>
          <p:nvPr/>
        </p:nvSpPr>
        <p:spPr>
          <a:xfrm>
            <a:off x="1595269" y="209843"/>
            <a:ext cx="9001462" cy="2387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Problem</a:t>
            </a:r>
          </a:p>
        </p:txBody>
      </p:sp>
      <p:sp>
        <p:nvSpPr>
          <p:cNvPr id="11" name="Subtitle 5">
            <a:extLst>
              <a:ext uri="{FF2B5EF4-FFF2-40B4-BE49-F238E27FC236}">
                <a16:creationId xmlns:a16="http://schemas.microsoft.com/office/drawing/2014/main" id="{0073A7C4-B1FB-41F1-8E52-5C1BEC6D97E2}"/>
              </a:ext>
            </a:extLst>
          </p:cNvPr>
          <p:cNvSpPr txBox="1">
            <a:spLocks/>
          </p:cNvSpPr>
          <p:nvPr/>
        </p:nvSpPr>
        <p:spPr>
          <a:xfrm>
            <a:off x="3260401" y="1189913"/>
            <a:ext cx="5924282" cy="559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I needed light, a lot of light</a:t>
            </a:r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25F09846-B448-47FA-A369-7E4190410F48}"/>
              </a:ext>
            </a:extLst>
          </p:cNvPr>
          <p:cNvSpPr txBox="1">
            <a:spLocks/>
          </p:cNvSpPr>
          <p:nvPr/>
        </p:nvSpPr>
        <p:spPr>
          <a:xfrm>
            <a:off x="3249238" y="1913703"/>
            <a:ext cx="5924282" cy="567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But what if it’s to much light? </a:t>
            </a:r>
          </a:p>
        </p:txBody>
      </p:sp>
      <p:sp>
        <p:nvSpPr>
          <p:cNvPr id="14" name="Subtitle 5">
            <a:extLst>
              <a:ext uri="{FF2B5EF4-FFF2-40B4-BE49-F238E27FC236}">
                <a16:creationId xmlns:a16="http://schemas.microsoft.com/office/drawing/2014/main" id="{94EF7D46-43B2-47E0-9E05-1B38D191D03C}"/>
              </a:ext>
            </a:extLst>
          </p:cNvPr>
          <p:cNvSpPr txBox="1">
            <a:spLocks/>
          </p:cNvSpPr>
          <p:nvPr/>
        </p:nvSpPr>
        <p:spPr>
          <a:xfrm>
            <a:off x="3251914" y="3769007"/>
            <a:ext cx="5924284" cy="15886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Or what if all my friends say “You mean you have to use your hands? That’s like a baby’s toy!”</a:t>
            </a:r>
          </a:p>
        </p:txBody>
      </p:sp>
      <p:sp>
        <p:nvSpPr>
          <p:cNvPr id="15" name="Subtitle 5">
            <a:extLst>
              <a:ext uri="{FF2B5EF4-FFF2-40B4-BE49-F238E27FC236}">
                <a16:creationId xmlns:a16="http://schemas.microsoft.com/office/drawing/2014/main" id="{90BC9BB3-4626-4F05-80DB-4083718CA3E4}"/>
              </a:ext>
            </a:extLst>
          </p:cNvPr>
          <p:cNvSpPr txBox="1">
            <a:spLocks/>
          </p:cNvSpPr>
          <p:nvPr/>
        </p:nvSpPr>
        <p:spPr>
          <a:xfrm>
            <a:off x="3251916" y="2814349"/>
            <a:ext cx="5924282" cy="860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Or what if I need to turn the lights on and I’m stuck in a bear trap miles away?</a:t>
            </a:r>
          </a:p>
        </p:txBody>
      </p:sp>
    </p:spTree>
    <p:extLst>
      <p:ext uri="{BB962C8B-B14F-4D97-AF65-F5344CB8AC3E}">
        <p14:creationId xmlns:p14="http://schemas.microsoft.com/office/powerpoint/2010/main" val="189592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 animBg="1"/>
      <p:bldP spid="5" grpId="0" animBg="1"/>
      <p:bldP spid="11" grpId="0"/>
      <p:bldP spid="12" grpId="0"/>
      <p:bldP spid="14" grpId="0"/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3317</TotalTime>
  <Words>358</Words>
  <Application>Microsoft Office PowerPoint</Application>
  <PresentationFormat>Widescreen</PresentationFormat>
  <Paragraphs>78</Paragraphs>
  <Slides>26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Bookman Old Style</vt:lpstr>
      <vt:lpstr>Calibri</vt:lpstr>
      <vt:lpstr>Freestyle Script</vt:lpstr>
      <vt:lpstr>Rockwell</vt:lpstr>
      <vt:lpstr>Damask</vt:lpstr>
      <vt:lpstr>Automate all the things</vt:lpstr>
      <vt:lpstr>PowerPoint Presentation</vt:lpstr>
      <vt:lpstr>Old School</vt:lpstr>
      <vt:lpstr>What can you do with this home automation stuff?</vt:lpstr>
      <vt:lpstr>Ecosystems</vt:lpstr>
      <vt:lpstr>Open Source</vt:lpstr>
      <vt:lpstr>Home Assistant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Parts</vt:lpstr>
      <vt:lpstr>The Process</vt:lpstr>
      <vt:lpstr>The Code</vt:lpstr>
      <vt:lpstr>The Code</vt:lpstr>
      <vt:lpstr>The Results</vt:lpstr>
      <vt:lpstr>PowerPoint Presentation</vt:lpstr>
      <vt:lpstr>PowerPoint Presentation</vt:lpstr>
      <vt:lpstr>PowerPoint Presentation</vt:lpstr>
      <vt:lpstr>The Shop</vt:lpstr>
      <vt:lpstr>The Shop</vt:lpstr>
      <vt:lpstr>The Shop</vt:lpstr>
      <vt:lpstr>The Shop</vt:lpstr>
      <vt:lpstr>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all the things</dc:title>
  <dc:creator>Brent Stewart</dc:creator>
  <cp:lastModifiedBy>Brent Stewart</cp:lastModifiedBy>
  <cp:revision>62</cp:revision>
  <dcterms:created xsi:type="dcterms:W3CDTF">2021-07-10T20:39:19Z</dcterms:created>
  <dcterms:modified xsi:type="dcterms:W3CDTF">2021-07-13T03:57:14Z</dcterms:modified>
</cp:coreProperties>
</file>